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6" r:id="rId1"/>
  </p:sldMasterIdLst>
  <p:sldIdLst>
    <p:sldId id="256" r:id="rId2"/>
    <p:sldId id="257" r:id="rId3"/>
    <p:sldId id="284" r:id="rId4"/>
    <p:sldId id="285" r:id="rId5"/>
    <p:sldId id="258" r:id="rId6"/>
    <p:sldId id="280" r:id="rId7"/>
    <p:sldId id="263" r:id="rId8"/>
    <p:sldId id="264" r:id="rId9"/>
    <p:sldId id="265" r:id="rId10"/>
    <p:sldId id="282" r:id="rId11"/>
    <p:sldId id="281" r:id="rId12"/>
    <p:sldId id="267" r:id="rId13"/>
    <p:sldId id="274" r:id="rId14"/>
    <p:sldId id="283" r:id="rId15"/>
    <p:sldId id="275" r:id="rId16"/>
    <p:sldId id="279" r:id="rId1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2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6E633B9-5A84-2E4E-AF3B-3B9CD85B706D}" type="datetimeFigureOut">
              <a:rPr lang="sv-SE" smtClean="0"/>
              <a:pPr/>
              <a:t>12-12-10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F18B14C-958E-CA42-AA8B-DCED245D977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33B9-5A84-2E4E-AF3B-3B9CD85B706D}" type="datetimeFigureOut">
              <a:rPr lang="sv-SE" smtClean="0"/>
              <a:pPr/>
              <a:t>12-12-10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B14C-958E-CA42-AA8B-DCED245D9773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33B9-5A84-2E4E-AF3B-3B9CD85B706D}" type="datetimeFigureOut">
              <a:rPr lang="sv-SE" smtClean="0"/>
              <a:pPr/>
              <a:t>12-12-10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B14C-958E-CA42-AA8B-DCED245D9773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33B9-5A84-2E4E-AF3B-3B9CD85B706D}" type="datetimeFigureOut">
              <a:rPr lang="sv-SE" smtClean="0"/>
              <a:pPr/>
              <a:t>12-12-10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B14C-958E-CA42-AA8B-DCED245D977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33B9-5A84-2E4E-AF3B-3B9CD85B706D}" type="datetimeFigureOut">
              <a:rPr lang="sv-SE" smtClean="0"/>
              <a:pPr/>
              <a:t>12-12-10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B14C-958E-CA42-AA8B-DCED245D977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33B9-5A84-2E4E-AF3B-3B9CD85B706D}" type="datetimeFigureOut">
              <a:rPr lang="sv-SE" smtClean="0"/>
              <a:pPr/>
              <a:t>12-12-10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B14C-958E-CA42-AA8B-DCED245D977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36E633B9-5A84-2E4E-AF3B-3B9CD85B706D}" type="datetimeFigureOut">
              <a:rPr lang="sv-SE" smtClean="0"/>
              <a:pPr/>
              <a:t>12-12-10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B14C-958E-CA42-AA8B-DCED245D9773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ovanför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33B9-5A84-2E4E-AF3B-3B9CD85B706D}" type="datetimeFigureOut">
              <a:rPr lang="sv-SE" smtClean="0"/>
              <a:pPr/>
              <a:t>12-12-10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B14C-958E-CA42-AA8B-DCED245D977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4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33B9-5A84-2E4E-AF3B-3B9CD85B706D}" type="datetimeFigureOut">
              <a:rPr lang="sv-SE" smtClean="0"/>
              <a:pPr/>
              <a:t>12-12-10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B14C-958E-CA42-AA8B-DCED245D9773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33B9-5A84-2E4E-AF3B-3B9CD85B706D}" type="datetimeFigureOut">
              <a:rPr lang="sv-SE" smtClean="0"/>
              <a:pPr/>
              <a:t>12-12-10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B14C-958E-CA42-AA8B-DCED245D977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33B9-5A84-2E4E-AF3B-3B9CD85B706D}" type="datetimeFigureOut">
              <a:rPr lang="sv-SE" smtClean="0"/>
              <a:pPr/>
              <a:t>12-12-10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B14C-958E-CA42-AA8B-DCED245D977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36E633B9-5A84-2E4E-AF3B-3B9CD85B706D}" type="datetimeFigureOut">
              <a:rPr lang="sv-SE" smtClean="0"/>
              <a:pPr/>
              <a:t>12-12-10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B14C-958E-CA42-AA8B-DCED245D977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Rubrikbild med bild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36E633B9-5A84-2E4E-AF3B-3B9CD85B706D}" type="datetimeFigureOut">
              <a:rPr lang="sv-SE" smtClean="0"/>
              <a:pPr/>
              <a:t>12-12-10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F18B14C-958E-CA42-AA8B-DCED245D9773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36E633B9-5A84-2E4E-AF3B-3B9CD85B706D}" type="datetimeFigureOut">
              <a:rPr lang="sv-SE" smtClean="0"/>
              <a:pPr/>
              <a:t>12-12-10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7F18B14C-958E-CA42-AA8B-DCED245D9773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36E633B9-5A84-2E4E-AF3B-3B9CD85B706D}" type="datetimeFigureOut">
              <a:rPr lang="sv-SE" smtClean="0"/>
              <a:pPr/>
              <a:t>12-12-10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B14C-958E-CA42-AA8B-DCED245D977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vsnit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7F18B14C-958E-CA42-AA8B-DCED245D9773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33B9-5A84-2E4E-AF3B-3B9CD85B706D}" type="datetimeFigureOut">
              <a:rPr lang="sv-SE" smtClean="0"/>
              <a:pPr/>
              <a:t>12-12-10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B14C-958E-CA42-AA8B-DCED245D977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33B9-5A84-2E4E-AF3B-3B9CD85B706D}" type="datetimeFigureOut">
              <a:rPr lang="sv-SE" smtClean="0"/>
              <a:pPr/>
              <a:t>12-12-10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B14C-958E-CA42-AA8B-DCED245D977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innehållsdelar, över-/ned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33B9-5A84-2E4E-AF3B-3B9CD85B706D}" type="datetimeFigureOut">
              <a:rPr lang="sv-SE" smtClean="0"/>
              <a:pPr/>
              <a:t>12-12-10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B14C-958E-CA42-AA8B-DCED245D9773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6E633B9-5A84-2E4E-AF3B-3B9CD85B706D}" type="datetimeFigureOut">
              <a:rPr lang="sv-SE" smtClean="0"/>
              <a:pPr/>
              <a:t>12-12-10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7F18B14C-958E-CA42-AA8B-DCED245D977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3" Type="http://schemas.openxmlformats.org/officeDocument/2006/relationships/oleObject" Target="Macintosh%20HD:Users:gag:Documents:Va%CC%88lfa%CC%88rdstockholmsla%CC%88n:Va%CC%8Ardval%20Stockholm%20o%CC%88kar%20oja%CC%88mlikheten%20i%20ha%CC%88lsa.doc!OLE_LINK1" TargetMode="Externa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3" Type="http://schemas.openxmlformats.org/officeDocument/2006/relationships/oleObject" Target="Macintosh%20HD:Users:gag:Documents:Va%CC%88lfa%CC%88rdstockholmsla%CC%88n:Va%CC%8Ardval%20Stockholm%20o%CC%88kar%20oja%CC%88mlikheten%20i%20ha%CC%88lsa.doc!OLE_LINK2" TargetMode="Externa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3" Type="http://schemas.openxmlformats.org/officeDocument/2006/relationships/oleObject" Target="Macintosh%20HD:Users:gag:Documents:Va%CC%88lfa%CC%88rdstockholmsla%CC%88n:Va%CC%8Ardval%20Stockholm%20o%CC%88kar%20oja%CC%88mlikheten%20i%20ha%CC%88lsa.doc!OLE_LINK3" TargetMode="Externa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200400" y="4208928"/>
            <a:ext cx="5458968" cy="1382069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Den ojämlika hälsan i </a:t>
            </a:r>
            <a:r>
              <a:rPr lang="sv-SE" dirty="0" err="1" smtClean="0"/>
              <a:t>Stockhom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200400" y="5590996"/>
            <a:ext cx="5458968" cy="697320"/>
          </a:xfrm>
        </p:spPr>
        <p:txBody>
          <a:bodyPr>
            <a:normAutofit/>
          </a:bodyPr>
          <a:lstStyle/>
          <a:p>
            <a:r>
              <a:rPr lang="sv-SE" dirty="0" smtClean="0"/>
              <a:t>Gunnar Ågren 2010-02-11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3747873" y="1257663"/>
            <a:ext cx="4911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chemeClr val="bg1"/>
                </a:solidFill>
              </a:rPr>
              <a:t>Hur har det gått med Vårdval Stockholm?</a:t>
            </a:r>
          </a:p>
          <a:p>
            <a:endParaRPr lang="sv-SE" sz="2400" dirty="0" smtClean="0">
              <a:solidFill>
                <a:schemeClr val="bg1"/>
              </a:solidFill>
            </a:endParaRPr>
          </a:p>
          <a:p>
            <a:r>
              <a:rPr lang="sv-SE" sz="2400" dirty="0" smtClean="0">
                <a:solidFill>
                  <a:schemeClr val="bg1"/>
                </a:solidFill>
              </a:rPr>
              <a:t>Skall hälsa vara rättighet eller en handelsvara?</a:t>
            </a:r>
            <a:endParaRPr lang="sv-S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Andra mått på ojämlik hälsa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Medellivslängd bland män7,5 års skillnad mellan bästa och sämsta kommun. Kvinnor 4 års skillnad. På bostadsområdesnivå är skillnaderna ännu större.</a:t>
            </a:r>
          </a:p>
          <a:p>
            <a:r>
              <a:rPr lang="sv-SE" dirty="0" smtClean="0"/>
              <a:t>Medelinkomst 433 tkr i Danderyd, 212 tkr i Botkyrka. 340 tkr i Östermalm och 158 tkr i Rinkeby och 147 tkr i Fittja.</a:t>
            </a:r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är vårdcentralerna placerade?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Flest vårdcentraler per 10.000 invånare i Danderyd, Sigtuna, Norrmalm och </a:t>
            </a:r>
            <a:r>
              <a:rPr lang="sv-SE" dirty="0" err="1" smtClean="0"/>
              <a:t>Östermarlm</a:t>
            </a:r>
            <a:r>
              <a:rPr lang="sv-SE" dirty="0" smtClean="0"/>
              <a:t>.</a:t>
            </a:r>
          </a:p>
          <a:p>
            <a:r>
              <a:rPr lang="sv-SE" dirty="0" smtClean="0"/>
              <a:t>Lägst antal i Rinkeby, </a:t>
            </a:r>
            <a:r>
              <a:rPr lang="sv-SE" dirty="0" err="1" smtClean="0"/>
              <a:t>Spånga-Tensta</a:t>
            </a:r>
            <a:r>
              <a:rPr lang="sv-SE" dirty="0" smtClean="0"/>
              <a:t>, </a:t>
            </a:r>
            <a:r>
              <a:rPr lang="sv-SE" dirty="0" err="1" smtClean="0"/>
              <a:t>Hässelby-Vällingby</a:t>
            </a:r>
            <a:r>
              <a:rPr lang="sv-SE" dirty="0" smtClean="0"/>
              <a:t>, Skarpnäck, Botkyrka, Salem, Tyresö och Huddinge.</a:t>
            </a:r>
          </a:p>
          <a:p>
            <a:r>
              <a:rPr lang="sv-SE" dirty="0" smtClean="0"/>
              <a:t>Danderyd har lika många vårdcentraler (6 </a:t>
            </a:r>
            <a:r>
              <a:rPr lang="sv-SE" dirty="0" err="1" smtClean="0"/>
              <a:t>st</a:t>
            </a:r>
            <a:r>
              <a:rPr lang="sv-SE" dirty="0" smtClean="0"/>
              <a:t>) som Botkyrka trots hälften så många invånare. I Botkyrka har 10 % av befolkningen kraftigt nedsatt hälsa, i Danderyd 4 %.</a:t>
            </a:r>
            <a:endParaRPr lang="sv-S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latin typeface="Arial"/>
                <a:cs typeface="Arial"/>
              </a:rPr>
              <a:t>Ryggbesvär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som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ofta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leder</a:t>
            </a:r>
            <a:r>
              <a:rPr lang="en-GB" dirty="0" smtClean="0">
                <a:latin typeface="Arial"/>
                <a:cs typeface="Arial"/>
              </a:rPr>
              <a:t> till </a:t>
            </a:r>
            <a:r>
              <a:rPr lang="en-GB" dirty="0" err="1" smtClean="0">
                <a:latin typeface="Arial"/>
                <a:cs typeface="Arial"/>
              </a:rPr>
              <a:t>vårdkontakt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och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sjukskrivning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är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vanligare</a:t>
            </a:r>
            <a:endParaRPr lang="en-GB" dirty="0" smtClean="0">
              <a:latin typeface="Arial"/>
              <a:cs typeface="Arial"/>
            </a:endParaRPr>
          </a:p>
          <a:p>
            <a:r>
              <a:rPr lang="en-GB" dirty="0" err="1" smtClean="0">
                <a:latin typeface="Arial"/>
                <a:cs typeface="Arial"/>
              </a:rPr>
              <a:t>Betydligt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fler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röker</a:t>
            </a:r>
            <a:r>
              <a:rPr lang="en-GB" dirty="0" smtClean="0">
                <a:latin typeface="Arial"/>
                <a:cs typeface="Arial"/>
              </a:rPr>
              <a:t>, </a:t>
            </a:r>
            <a:r>
              <a:rPr lang="en-GB" dirty="0" err="1" smtClean="0">
                <a:latin typeface="Arial"/>
                <a:cs typeface="Arial"/>
              </a:rPr>
              <a:t>mer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övervikt</a:t>
            </a:r>
            <a:r>
              <a:rPr lang="en-GB" dirty="0" smtClean="0">
                <a:latin typeface="Arial"/>
                <a:cs typeface="Arial"/>
              </a:rPr>
              <a:t>, </a:t>
            </a:r>
            <a:r>
              <a:rPr lang="en-GB" dirty="0" err="1" smtClean="0">
                <a:latin typeface="Arial"/>
                <a:cs typeface="Arial"/>
              </a:rPr>
              <a:t>färre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som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motionerar</a:t>
            </a:r>
            <a:r>
              <a:rPr lang="en-GB" dirty="0" smtClean="0">
                <a:latin typeface="Arial"/>
                <a:cs typeface="Arial"/>
              </a:rPr>
              <a:t> – </a:t>
            </a:r>
            <a:r>
              <a:rPr lang="en-GB" dirty="0" err="1" smtClean="0">
                <a:latin typeface="Arial"/>
                <a:cs typeface="Arial"/>
              </a:rPr>
              <a:t>dvs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mycket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större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behov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av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riktade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insatser</a:t>
            </a:r>
            <a:endParaRPr lang="en-GB" dirty="0" smtClean="0">
              <a:latin typeface="Arial"/>
              <a:cs typeface="Arial"/>
            </a:endParaRPr>
          </a:p>
          <a:p>
            <a:r>
              <a:rPr lang="en-GB" dirty="0" err="1" smtClean="0">
                <a:latin typeface="Arial"/>
                <a:cs typeface="Arial"/>
              </a:rPr>
              <a:t>Betydligt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högre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andel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av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befolkningen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har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avstått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från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att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söka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vård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av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ekonomiska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skäl</a:t>
            </a:r>
            <a:r>
              <a:rPr lang="en-GB" dirty="0" smtClean="0">
                <a:latin typeface="Arial"/>
                <a:cs typeface="Arial"/>
              </a:rPr>
              <a:t> –</a:t>
            </a:r>
            <a:r>
              <a:rPr lang="en-GB" dirty="0" err="1" smtClean="0">
                <a:latin typeface="Arial"/>
                <a:cs typeface="Arial"/>
              </a:rPr>
              <a:t>kommer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senare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i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sjukdomsförloppet</a:t>
            </a:r>
            <a:endParaRPr lang="en-GB" dirty="0" smtClean="0">
              <a:latin typeface="Arial"/>
              <a:cs typeface="Arial"/>
            </a:endParaRPr>
          </a:p>
          <a:p>
            <a:r>
              <a:rPr lang="en-GB" dirty="0" err="1" smtClean="0">
                <a:latin typeface="Arial"/>
                <a:cs typeface="Arial"/>
              </a:rPr>
              <a:t>Betydligt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större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behov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av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tolkhjälp</a:t>
            </a:r>
            <a:r>
              <a:rPr lang="en-GB" dirty="0" smtClean="0">
                <a:latin typeface="Arial"/>
                <a:cs typeface="Arial"/>
              </a:rPr>
              <a:t>, </a:t>
            </a:r>
            <a:r>
              <a:rPr lang="en-GB" dirty="0" err="1" smtClean="0">
                <a:latin typeface="Arial"/>
                <a:cs typeface="Arial"/>
              </a:rPr>
              <a:t>betydligt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fler</a:t>
            </a:r>
            <a:r>
              <a:rPr lang="en-GB" dirty="0" smtClean="0">
                <a:latin typeface="Arial"/>
                <a:cs typeface="Arial"/>
              </a:rPr>
              <a:t> med </a:t>
            </a:r>
            <a:r>
              <a:rPr lang="en-GB" dirty="0" err="1" smtClean="0">
                <a:latin typeface="Arial"/>
                <a:cs typeface="Arial"/>
              </a:rPr>
              <a:t>komplicerade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sjukdomsbilder</a:t>
            </a:r>
            <a:endParaRPr lang="en-GB" dirty="0" smtClean="0">
              <a:latin typeface="Arial"/>
              <a:cs typeface="Arial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 err="1" smtClean="0">
                <a:ea typeface="+mj-ea"/>
                <a:cs typeface="+mj-cs"/>
              </a:rPr>
              <a:t>Betydligt</a:t>
            </a:r>
            <a:r>
              <a:rPr lang="en-GB" sz="2800" dirty="0" smtClean="0">
                <a:ea typeface="+mj-ea"/>
                <a:cs typeface="+mj-cs"/>
              </a:rPr>
              <a:t> </a:t>
            </a:r>
            <a:r>
              <a:rPr lang="en-GB" sz="2800" dirty="0" err="1" smtClean="0">
                <a:ea typeface="+mj-ea"/>
                <a:cs typeface="+mj-cs"/>
              </a:rPr>
              <a:t>större</a:t>
            </a:r>
            <a:r>
              <a:rPr lang="en-GB" sz="2800" dirty="0" smtClean="0">
                <a:ea typeface="+mj-ea"/>
                <a:cs typeface="+mj-cs"/>
              </a:rPr>
              <a:t> </a:t>
            </a:r>
            <a:r>
              <a:rPr lang="en-GB" sz="2800" dirty="0" err="1" smtClean="0">
                <a:ea typeface="+mj-ea"/>
                <a:cs typeface="+mj-cs"/>
              </a:rPr>
              <a:t>och</a:t>
            </a:r>
            <a:r>
              <a:rPr lang="en-GB" sz="2800" dirty="0" smtClean="0">
                <a:ea typeface="+mj-ea"/>
                <a:cs typeface="+mj-cs"/>
              </a:rPr>
              <a:t> </a:t>
            </a:r>
            <a:r>
              <a:rPr lang="en-GB" sz="2800" dirty="0" err="1" smtClean="0">
                <a:ea typeface="+mj-ea"/>
                <a:cs typeface="+mj-cs"/>
              </a:rPr>
              <a:t>mer</a:t>
            </a:r>
            <a:r>
              <a:rPr lang="en-GB" sz="2800" dirty="0" smtClean="0">
                <a:ea typeface="+mj-ea"/>
                <a:cs typeface="+mj-cs"/>
              </a:rPr>
              <a:t> </a:t>
            </a:r>
            <a:r>
              <a:rPr lang="en-GB" sz="2800" dirty="0" err="1" smtClean="0">
                <a:ea typeface="+mj-ea"/>
                <a:cs typeface="+mj-cs"/>
              </a:rPr>
              <a:t>komplicerade</a:t>
            </a:r>
            <a:r>
              <a:rPr lang="en-GB" sz="2800" dirty="0" smtClean="0">
                <a:ea typeface="+mj-ea"/>
                <a:cs typeface="+mj-cs"/>
              </a:rPr>
              <a:t> </a:t>
            </a:r>
            <a:r>
              <a:rPr lang="en-GB" sz="2800" dirty="0" err="1" smtClean="0">
                <a:ea typeface="+mj-ea"/>
                <a:cs typeface="+mj-cs"/>
              </a:rPr>
              <a:t>vårdbehov</a:t>
            </a:r>
            <a:r>
              <a:rPr lang="en-GB" sz="2800" dirty="0" smtClean="0">
                <a:ea typeface="+mj-ea"/>
                <a:cs typeface="+mj-cs"/>
              </a:rPr>
              <a:t> </a:t>
            </a:r>
            <a:r>
              <a:rPr lang="en-GB" sz="2800" dirty="0" err="1" smtClean="0">
                <a:ea typeface="+mj-ea"/>
                <a:cs typeface="+mj-cs"/>
              </a:rPr>
              <a:t>i</a:t>
            </a:r>
            <a:r>
              <a:rPr lang="en-GB" sz="2800" dirty="0" smtClean="0">
                <a:ea typeface="+mj-ea"/>
                <a:cs typeface="+mj-cs"/>
              </a:rPr>
              <a:t> </a:t>
            </a:r>
            <a:r>
              <a:rPr lang="en-GB" sz="2800" dirty="0" err="1" smtClean="0">
                <a:ea typeface="+mj-ea"/>
                <a:cs typeface="+mj-cs"/>
              </a:rPr>
              <a:t>fattigare</a:t>
            </a:r>
            <a:r>
              <a:rPr lang="en-GB" sz="2800" dirty="0" smtClean="0">
                <a:ea typeface="+mj-ea"/>
                <a:cs typeface="+mj-cs"/>
              </a:rPr>
              <a:t> </a:t>
            </a:r>
            <a:r>
              <a:rPr lang="en-GB" sz="2800" dirty="0" err="1" smtClean="0">
                <a:ea typeface="+mj-ea"/>
                <a:cs typeface="+mj-cs"/>
              </a:rPr>
              <a:t>områden</a:t>
            </a:r>
            <a:endParaRPr lang="en-GB" sz="2800" dirty="0"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Erfarenheter av vårdval Stockholm</a:t>
            </a:r>
            <a:endParaRPr lang="sv-SE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1987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 dirty="0" smtClean="0">
                <a:ea typeface="ＭＳ Ｐゴシック" pitchFamily="-111" charset="-128"/>
                <a:cs typeface="ＭＳ Ｐゴシック" pitchFamily="-111" charset="-128"/>
              </a:rPr>
              <a:t>Hög ersättning för läkarbesök </a:t>
            </a:r>
          </a:p>
          <a:p>
            <a:pPr eaLnBrk="1" hangingPunct="1"/>
            <a:r>
              <a:rPr lang="sv-SE" dirty="0" smtClean="0">
                <a:ea typeface="ＭＳ Ｐゴシック" pitchFamily="-111" charset="-128"/>
                <a:cs typeface="ＭＳ Ｐゴシック" pitchFamily="-111" charset="-128"/>
              </a:rPr>
              <a:t>Socioekonomiskt starka områden gynnas</a:t>
            </a:r>
          </a:p>
          <a:p>
            <a:pPr eaLnBrk="1" hangingPunct="1"/>
            <a:r>
              <a:rPr lang="sv-SE" dirty="0" smtClean="0">
                <a:ea typeface="ＭＳ Ｐゴシック" pitchFamily="-111" charset="-128"/>
                <a:cs typeface="ＭＳ Ｐゴシック" pitchFamily="-111" charset="-128"/>
              </a:rPr>
              <a:t>Områden med höga ohälsotal missgynnas</a:t>
            </a:r>
          </a:p>
          <a:p>
            <a:pPr eaLnBrk="1" hangingPunct="1"/>
            <a:r>
              <a:rPr lang="sv-SE" dirty="0" smtClean="0">
                <a:ea typeface="ＭＳ Ｐゴシック" pitchFamily="-111" charset="-128"/>
                <a:cs typeface="ＭＳ Ｐゴシック" pitchFamily="-111" charset="-128"/>
              </a:rPr>
              <a:t>Läkarbesök gynnas i förhållande till andra personalgrupper</a:t>
            </a:r>
          </a:p>
          <a:p>
            <a:pPr eaLnBrk="1" hangingPunct="1"/>
            <a:r>
              <a:rPr lang="sv-SE" dirty="0" smtClean="0">
                <a:ea typeface="ＭＳ Ｐゴシック" pitchFamily="-111" charset="-128"/>
                <a:cs typeface="ＭＳ Ｐゴシック" pitchFamily="-111" charset="-128"/>
              </a:rPr>
              <a:t>Förebyggande verksamhet missgynnas</a:t>
            </a:r>
          </a:p>
          <a:p>
            <a:pPr eaLnBrk="1" hangingPunct="1"/>
            <a:endParaRPr lang="sv-SE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1988" name="textruta 3"/>
          <p:cNvSpPr txBox="1">
            <a:spLocks noChangeArrowheads="1"/>
          </p:cNvSpPr>
          <p:nvPr/>
        </p:nvSpPr>
        <p:spPr bwMode="auto">
          <a:xfrm>
            <a:off x="660400" y="6400800"/>
            <a:ext cx="6281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>
                <a:latin typeface="Corbel" pitchFamily="-111" charset="0"/>
              </a:rPr>
              <a:t>Stockholms läns modell är extrem jämfört med övriga landsting.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Uppgörelsen alliansen/mp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Obetydlig sänkning av besöksersättning till läkare</a:t>
            </a:r>
          </a:p>
          <a:p>
            <a:r>
              <a:rPr lang="sv-SE" dirty="0" smtClean="0"/>
              <a:t>Vissa besök ersätt lite mer </a:t>
            </a:r>
            <a:r>
              <a:rPr lang="sv-SE" dirty="0" err="1" smtClean="0"/>
              <a:t>exvis</a:t>
            </a:r>
            <a:r>
              <a:rPr lang="sv-SE" dirty="0" smtClean="0"/>
              <a:t> demensutredningar, nya fall av diabetes.</a:t>
            </a:r>
          </a:p>
          <a:p>
            <a:r>
              <a:rPr lang="sv-SE" dirty="0" smtClean="0"/>
              <a:t>Förebyggande sjuksköterskesamtal.</a:t>
            </a:r>
          </a:p>
          <a:p>
            <a:r>
              <a:rPr lang="sv-SE" dirty="0" smtClean="0"/>
              <a:t>2 kr per patient till områdesarbete.</a:t>
            </a:r>
          </a:p>
          <a:p>
            <a:r>
              <a:rPr lang="sv-SE" dirty="0" smtClean="0"/>
              <a:t>Utlandsfödda (dock ej EU) berättigar till 200 kr mer i fast ersättning. Å andra sidan minskat anslag till tolkar.</a:t>
            </a:r>
          </a:p>
          <a:p>
            <a:r>
              <a:rPr lang="sv-SE" dirty="0" smtClean="0"/>
              <a:t>Kosmetiska förändringar som konserverar systemet</a:t>
            </a:r>
          </a:p>
          <a:p>
            <a:endParaRPr lang="sv-S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Allmänna effekter av marknad och vinst i vården</a:t>
            </a:r>
            <a:endParaRPr lang="sv-SE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sv-SE" dirty="0" smtClean="0">
                <a:ea typeface="+mn-ea"/>
                <a:cs typeface="+mn-cs"/>
              </a:rPr>
              <a:t>Svårt att belägga några positiva effekter av vinstgivande sjukvård när det gäller vårdkvalitet – internationella data talar snarast i motsatt riktning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sv-SE" dirty="0" smtClean="0">
                <a:ea typeface="+mn-ea"/>
                <a:cs typeface="+mn-cs"/>
              </a:rPr>
              <a:t>Vinster hamnar i skatteparadis snarare än i förbättringar av vården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sv-SE" dirty="0" smtClean="0">
                <a:ea typeface="+mn-ea"/>
                <a:cs typeface="+mn-cs"/>
              </a:rPr>
              <a:t>Svårt att kontrollera kostnaderna – särskilt i system med hög prestationsersättning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sv-SE" dirty="0" smtClean="0">
                <a:ea typeface="+mn-ea"/>
                <a:cs typeface="+mn-cs"/>
              </a:rPr>
              <a:t>Mångfald? – marknaden domineras av ett fåtal mycket stora aktörer</a:t>
            </a:r>
            <a:endParaRPr lang="sv-SE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Vårt alternativ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Skattefinansierad vård, styrd av behov,</a:t>
            </a:r>
          </a:p>
          <a:p>
            <a:r>
              <a:rPr lang="sv-SE" dirty="0" smtClean="0"/>
              <a:t>Inriktning på förebyggande</a:t>
            </a:r>
          </a:p>
          <a:p>
            <a:r>
              <a:rPr lang="sv-SE" dirty="0" smtClean="0"/>
              <a:t>Teamarbete</a:t>
            </a:r>
          </a:p>
          <a:p>
            <a:r>
              <a:rPr lang="sv-SE" dirty="0" smtClean="0"/>
              <a:t>Klart områdesansvar</a:t>
            </a:r>
          </a:p>
          <a:p>
            <a:r>
              <a:rPr lang="sv-SE" dirty="0" smtClean="0"/>
              <a:t>Nej till vinstdriven vård</a:t>
            </a:r>
          </a:p>
          <a:p>
            <a:r>
              <a:rPr lang="sv-SE" dirty="0" smtClean="0"/>
              <a:t>Ersättningssystem grundas på faktiska vårdbehov grundar sig på fast ersättning och budget istället för ackord</a:t>
            </a:r>
          </a:p>
          <a:p>
            <a:r>
              <a:rPr lang="sv-SE" dirty="0" smtClean="0"/>
              <a:t>Inom denna ram, stort utrymme för lokala initiativ och möjlighet att välja vårdcentral</a:t>
            </a:r>
            <a:endParaRPr 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Två perspektiv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Hälsa som en mänsklig rättighet. FN:s deklaration om mänskliga rättigheter. Den ännu gällande hälso- och sjukvårdslagen utgår från detta perspektiv.</a:t>
            </a:r>
          </a:p>
          <a:p>
            <a:r>
              <a:rPr lang="sv-SE" dirty="0" smtClean="0"/>
              <a:t>På 1800-talet var tillgång till hälso- och sjukvård framför allt en fråga om pengar, så är det fortfarande i många länder</a:t>
            </a:r>
          </a:p>
          <a:p>
            <a:r>
              <a:rPr lang="sv-SE" dirty="0" smtClean="0"/>
              <a:t>Rättighetsperspektivet på hälso- och sjukvård helt central när man byggde upp välfärdssamhället</a:t>
            </a:r>
          </a:p>
          <a:p>
            <a:r>
              <a:rPr lang="sv-SE" dirty="0" smtClean="0"/>
              <a:t>Nu drivs utvecklingen av stora vårdbolag med borgerligt understöd och stora delar av sjukvården har förvandlats till men marknad.</a:t>
            </a:r>
            <a:endParaRPr lang="sv-S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Bakgrunden till Vårdval Stockholm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 slutet på 1980-talet en nyliberal offensiv mot den offentliga sektorn. New Public Management</a:t>
            </a:r>
          </a:p>
          <a:p>
            <a:r>
              <a:rPr lang="sv-SE" dirty="0" smtClean="0"/>
              <a:t>Början av 90-talet ”Stockholmsmodellen”, man började köpa och sälja sjukvård</a:t>
            </a:r>
          </a:p>
          <a:p>
            <a:r>
              <a:rPr lang="sv-SE" dirty="0" smtClean="0"/>
              <a:t>Successiv utveckling där man släppte in entreprenörer, bolagiserade sjukhus och privatiserade vårdcentraler.</a:t>
            </a:r>
          </a:p>
          <a:p>
            <a:r>
              <a:rPr lang="sv-SE" dirty="0" smtClean="0"/>
              <a:t>2008 Vårdval Stockholm fullt utvecklat ”Valfrihetssystem”. Senare infördes LOV i hela Sverige.</a:t>
            </a:r>
            <a:endParaRPr lang="sv-S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Ersättningssystemet</a:t>
            </a:r>
            <a:r>
              <a:rPr lang="en-GB" dirty="0" smtClean="0"/>
              <a:t> </a:t>
            </a:r>
            <a:r>
              <a:rPr lang="en-GB" dirty="0" err="1" smtClean="0"/>
              <a:t>gynnar</a:t>
            </a:r>
            <a:r>
              <a:rPr lang="en-GB" dirty="0" smtClean="0"/>
              <a:t> </a:t>
            </a:r>
            <a:r>
              <a:rPr lang="en-GB" dirty="0" err="1" smtClean="0"/>
              <a:t>snabba</a:t>
            </a:r>
            <a:r>
              <a:rPr lang="en-GB" dirty="0" smtClean="0"/>
              <a:t> </a:t>
            </a:r>
            <a:r>
              <a:rPr lang="en-GB" dirty="0" err="1" smtClean="0"/>
              <a:t>läkarbesök</a:t>
            </a:r>
            <a:r>
              <a:rPr lang="en-GB" dirty="0" smtClean="0"/>
              <a:t> </a:t>
            </a:r>
            <a:r>
              <a:rPr lang="en-GB" dirty="0" err="1" smtClean="0"/>
              <a:t>och</a:t>
            </a:r>
            <a:r>
              <a:rPr lang="en-GB" dirty="0" smtClean="0"/>
              <a:t> </a:t>
            </a:r>
            <a:r>
              <a:rPr lang="en-GB" dirty="0" err="1" smtClean="0"/>
              <a:t>lindrigt</a:t>
            </a:r>
            <a:r>
              <a:rPr lang="en-GB" dirty="0" smtClean="0"/>
              <a:t> </a:t>
            </a:r>
            <a:r>
              <a:rPr lang="en-GB" dirty="0" err="1" smtClean="0"/>
              <a:t>sjuka</a:t>
            </a:r>
            <a:r>
              <a:rPr lang="en-GB" dirty="0" smtClean="0"/>
              <a:t> – 484 </a:t>
            </a:r>
            <a:r>
              <a:rPr lang="en-GB" dirty="0" err="1" smtClean="0"/>
              <a:t>kr</a:t>
            </a:r>
            <a:r>
              <a:rPr lang="en-GB" dirty="0" smtClean="0"/>
              <a:t> per </a:t>
            </a:r>
            <a:r>
              <a:rPr lang="en-GB" dirty="0" err="1" smtClean="0"/>
              <a:t>läkarbesök</a:t>
            </a:r>
            <a:r>
              <a:rPr lang="en-GB" dirty="0" smtClean="0"/>
              <a:t> </a:t>
            </a:r>
            <a:r>
              <a:rPr lang="en-GB" dirty="0" err="1" smtClean="0"/>
              <a:t>oberoende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sjukdomens</a:t>
            </a:r>
            <a:r>
              <a:rPr lang="en-GB" dirty="0" smtClean="0"/>
              <a:t> </a:t>
            </a:r>
            <a:r>
              <a:rPr lang="en-GB" dirty="0" err="1" smtClean="0"/>
              <a:t>svårighetsgrad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Missgynnar</a:t>
            </a:r>
            <a:r>
              <a:rPr lang="en-GB" dirty="0" smtClean="0"/>
              <a:t> </a:t>
            </a:r>
            <a:r>
              <a:rPr lang="en-GB" dirty="0" err="1" smtClean="0"/>
              <a:t>komplicerade</a:t>
            </a:r>
            <a:r>
              <a:rPr lang="en-GB" dirty="0" smtClean="0"/>
              <a:t> </a:t>
            </a:r>
            <a:r>
              <a:rPr lang="en-GB" dirty="0" err="1" smtClean="0"/>
              <a:t>sjukdomsbilder</a:t>
            </a:r>
            <a:r>
              <a:rPr lang="en-GB" dirty="0" smtClean="0"/>
              <a:t> </a:t>
            </a:r>
            <a:r>
              <a:rPr lang="en-GB" dirty="0" err="1" smtClean="0"/>
              <a:t>och</a:t>
            </a:r>
            <a:r>
              <a:rPr lang="en-GB" dirty="0" smtClean="0"/>
              <a:t> </a:t>
            </a:r>
            <a:r>
              <a:rPr lang="en-GB" dirty="0" err="1" smtClean="0"/>
              <a:t>multipelsjuka</a:t>
            </a:r>
            <a:endParaRPr lang="en-GB" dirty="0" smtClean="0"/>
          </a:p>
          <a:p>
            <a:r>
              <a:rPr lang="en-GB" dirty="0" err="1" smtClean="0"/>
              <a:t>Missgynnar</a:t>
            </a:r>
            <a:r>
              <a:rPr lang="en-GB" dirty="0" smtClean="0"/>
              <a:t> </a:t>
            </a:r>
            <a:r>
              <a:rPr lang="en-GB" dirty="0" err="1" smtClean="0"/>
              <a:t>förebyggande</a:t>
            </a:r>
            <a:r>
              <a:rPr lang="en-GB" dirty="0" smtClean="0"/>
              <a:t> </a:t>
            </a:r>
            <a:r>
              <a:rPr lang="en-GB" dirty="0" err="1" smtClean="0"/>
              <a:t>arbete</a:t>
            </a:r>
            <a:endParaRPr lang="en-GB" dirty="0" smtClean="0"/>
          </a:p>
          <a:p>
            <a:r>
              <a:rPr lang="en-GB" dirty="0" err="1" smtClean="0"/>
              <a:t>Missgynnar</a:t>
            </a:r>
            <a:r>
              <a:rPr lang="en-GB" dirty="0" smtClean="0"/>
              <a:t> </a:t>
            </a:r>
            <a:r>
              <a:rPr lang="en-GB" dirty="0" err="1" smtClean="0"/>
              <a:t>andra</a:t>
            </a:r>
            <a:r>
              <a:rPr lang="en-GB" dirty="0" smtClean="0"/>
              <a:t> </a:t>
            </a:r>
            <a:r>
              <a:rPr lang="en-GB" dirty="0" err="1" smtClean="0"/>
              <a:t>personalgrupper</a:t>
            </a:r>
            <a:r>
              <a:rPr lang="en-GB" dirty="0" smtClean="0"/>
              <a:t> </a:t>
            </a:r>
            <a:r>
              <a:rPr lang="en-GB" dirty="0" err="1" smtClean="0"/>
              <a:t>än</a:t>
            </a:r>
            <a:r>
              <a:rPr lang="en-GB" dirty="0" smtClean="0"/>
              <a:t> </a:t>
            </a:r>
            <a:r>
              <a:rPr lang="en-GB" dirty="0" err="1" smtClean="0"/>
              <a:t>läkare</a:t>
            </a:r>
            <a:endParaRPr lang="en-GB" dirty="0" smtClean="0"/>
          </a:p>
          <a:p>
            <a:r>
              <a:rPr lang="en-GB" dirty="0" err="1" smtClean="0"/>
              <a:t>Yrkeskunskapen</a:t>
            </a:r>
            <a:r>
              <a:rPr lang="en-GB" dirty="0" smtClean="0"/>
              <a:t> </a:t>
            </a:r>
            <a:r>
              <a:rPr lang="en-GB" dirty="0" err="1" smtClean="0"/>
              <a:t>utnyttjas</a:t>
            </a:r>
            <a:r>
              <a:rPr lang="en-GB" dirty="0" smtClean="0"/>
              <a:t> </a:t>
            </a:r>
            <a:r>
              <a:rPr lang="en-GB" dirty="0" err="1" smtClean="0"/>
              <a:t>inte</a:t>
            </a:r>
            <a:endParaRPr lang="en-GB" dirty="0" smtClean="0"/>
          </a:p>
          <a:p>
            <a:r>
              <a:rPr lang="en-GB" dirty="0" err="1" smtClean="0"/>
              <a:t>Formell</a:t>
            </a:r>
            <a:r>
              <a:rPr lang="en-GB" dirty="0" smtClean="0"/>
              <a:t> </a:t>
            </a:r>
            <a:r>
              <a:rPr lang="en-GB" dirty="0" err="1" smtClean="0"/>
              <a:t>rättvisa</a:t>
            </a:r>
            <a:r>
              <a:rPr lang="en-GB" dirty="0" smtClean="0"/>
              <a:t> </a:t>
            </a:r>
            <a:r>
              <a:rPr lang="en-GB" dirty="0" err="1" smtClean="0"/>
              <a:t>leder</a:t>
            </a:r>
            <a:r>
              <a:rPr lang="en-GB" dirty="0" smtClean="0"/>
              <a:t> till </a:t>
            </a:r>
            <a:r>
              <a:rPr lang="en-GB" dirty="0" err="1" smtClean="0"/>
              <a:t>reell</a:t>
            </a:r>
            <a:r>
              <a:rPr lang="en-GB" dirty="0" smtClean="0"/>
              <a:t> </a:t>
            </a:r>
            <a:r>
              <a:rPr lang="en-GB" dirty="0" err="1" smtClean="0"/>
              <a:t>orättvisa</a:t>
            </a:r>
            <a:endParaRPr lang="en-GB" dirty="0" smtClean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err="1" smtClean="0">
                <a:ea typeface="+mj-ea"/>
                <a:cs typeface="+mj-cs"/>
              </a:rPr>
              <a:t>Vårdval</a:t>
            </a:r>
            <a:r>
              <a:rPr lang="en-GB" dirty="0" smtClean="0">
                <a:ea typeface="+mj-ea"/>
                <a:cs typeface="+mj-cs"/>
              </a:rPr>
              <a:t> Stockholm</a:t>
            </a:r>
            <a:endParaRPr lang="en-GB" dirty="0"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Hälsan är ojämlik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Sverige har mycket stora hälsoklyftor som sammanhänger med ekonomisk och social ojämlikhet.</a:t>
            </a:r>
          </a:p>
          <a:p>
            <a:r>
              <a:rPr lang="sv-SE" dirty="0" smtClean="0"/>
              <a:t>Samhällsklass, kön, inkomst, utbildning, diskriminering på grund av etnicitet, sexuell läggning och funktionsnedsättning påverkar hälsan i hög grad.</a:t>
            </a:r>
          </a:p>
          <a:p>
            <a:r>
              <a:rPr lang="sv-SE" dirty="0" smtClean="0"/>
              <a:t>WHO talar om den ojämlika hälsan som vår tids största orättvisa och menar att man måste angripa hälsans sociala bestämningsfaktorer</a:t>
            </a:r>
          </a:p>
          <a:p>
            <a:r>
              <a:rPr lang="sv-SE" dirty="0" smtClean="0"/>
              <a:t>Här har primärvården en central roll.</a:t>
            </a:r>
            <a:endParaRPr lang="sv-S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Ojämlikheten ökar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Sedan början av 90-talet har inkomstskillnaderna vuxit kraftigt. Enligt Socialstyrelsens senaste folkhälsorapport ökande hälsoskillnader</a:t>
            </a:r>
          </a:p>
          <a:p>
            <a:r>
              <a:rPr lang="sv-SE" dirty="0" smtClean="0"/>
              <a:t>Dubbelt så hög risk att dö i förtid, arbetare jämfört med högre tjänsteman. Låginkomsttagare har 3 ggr så stor risk att drabbas av hjärtinfarkt jämfört med höginkomsttagare.</a:t>
            </a:r>
          </a:p>
          <a:p>
            <a:r>
              <a:rPr lang="sv-SE" dirty="0" smtClean="0"/>
              <a:t>Stockholm är Sveriges mest ojämlika region och vi har mycket stora hälsoskillnader mellan olika delar av regionen.</a:t>
            </a:r>
          </a:p>
          <a:p>
            <a:endParaRPr lang="sv-S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35824" cy="12510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Stockholms</a:t>
            </a:r>
            <a:r>
              <a:rPr lang="en-GB" sz="28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län</a:t>
            </a:r>
            <a:r>
              <a:rPr lang="en-GB" sz="28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är</a:t>
            </a:r>
            <a:r>
              <a:rPr lang="en-GB" sz="28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Sveriges</a:t>
            </a:r>
            <a:r>
              <a:rPr lang="en-GB" sz="28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mest</a:t>
            </a:r>
            <a:r>
              <a:rPr lang="en-GB" sz="28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ojämlika</a:t>
            </a:r>
            <a:r>
              <a:rPr lang="en-GB" sz="28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region, </a:t>
            </a:r>
            <a:r>
              <a:rPr lang="en-GB" sz="28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det</a:t>
            </a:r>
            <a:r>
              <a:rPr lang="en-GB" sz="28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skiljer</a:t>
            </a:r>
            <a:r>
              <a:rPr lang="en-GB" sz="28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3 </a:t>
            </a:r>
            <a:r>
              <a:rPr lang="en-GB" sz="28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ggr</a:t>
            </a:r>
            <a:r>
              <a:rPr lang="en-GB" sz="28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i</a:t>
            </a:r>
            <a:r>
              <a:rPr lang="en-GB" sz="28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medelinkomst</a:t>
            </a:r>
            <a:r>
              <a:rPr lang="en-GB" sz="28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mellan</a:t>
            </a:r>
            <a:r>
              <a:rPr lang="en-GB" sz="28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rikaste</a:t>
            </a:r>
            <a:r>
              <a:rPr lang="en-GB" sz="28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och</a:t>
            </a:r>
            <a:r>
              <a:rPr lang="en-GB" sz="28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fattigaste</a:t>
            </a:r>
            <a:r>
              <a:rPr lang="en-GB" sz="28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område</a:t>
            </a:r>
            <a:endParaRPr lang="en-GB" sz="2800" dirty="0">
              <a:solidFill>
                <a:schemeClr val="tx1"/>
              </a:solidFill>
              <a:latin typeface="Arial"/>
              <a:ea typeface="+mj-ea"/>
              <a:cs typeface="Arial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57200" y="1474788"/>
          <a:ext cx="8402638" cy="5383212"/>
        </p:xfrm>
        <a:graphic>
          <a:graphicData uri="http://schemas.openxmlformats.org/presentationml/2006/ole">
            <p:oleObj spid="_x0000_s97282" name="Dokument" r:id="rId3" imgW="5549696" imgH="3555869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4497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Ohälsotalen</a:t>
            </a:r>
            <a:r>
              <a:rPr lang="en-GB" sz="24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(</a:t>
            </a:r>
            <a:r>
              <a:rPr lang="en-GB" sz="24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summan</a:t>
            </a:r>
            <a:r>
              <a:rPr lang="en-GB" sz="24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av</a:t>
            </a:r>
            <a:r>
              <a:rPr lang="en-GB" sz="24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sjukskrivning</a:t>
            </a:r>
            <a:r>
              <a:rPr lang="en-GB" sz="24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och</a:t>
            </a:r>
            <a:r>
              <a:rPr lang="en-GB" sz="24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sjukersättning</a:t>
            </a:r>
            <a:r>
              <a:rPr lang="en-GB" sz="24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) </a:t>
            </a:r>
            <a:r>
              <a:rPr lang="en-GB" sz="24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är</a:t>
            </a:r>
            <a:r>
              <a:rPr lang="en-GB" sz="24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högst</a:t>
            </a:r>
            <a:r>
              <a:rPr lang="en-GB" sz="24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i</a:t>
            </a:r>
            <a:r>
              <a:rPr lang="en-GB" sz="24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de </a:t>
            </a:r>
            <a:r>
              <a:rPr lang="en-GB" sz="24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områden</a:t>
            </a:r>
            <a:r>
              <a:rPr lang="en-GB" sz="24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som</a:t>
            </a:r>
            <a:r>
              <a:rPr lang="en-GB" sz="24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har</a:t>
            </a:r>
            <a:r>
              <a:rPr lang="en-GB" sz="24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lägst</a:t>
            </a:r>
            <a:r>
              <a:rPr lang="en-GB" sz="240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inkomster</a:t>
            </a:r>
            <a:endParaRPr lang="en-GB" sz="2400" dirty="0">
              <a:solidFill>
                <a:schemeClr val="tx1"/>
              </a:solidFill>
              <a:latin typeface="Arial"/>
              <a:ea typeface="+mj-ea"/>
              <a:cs typeface="Arial"/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57200" y="897373"/>
          <a:ext cx="7802176" cy="5321300"/>
        </p:xfrm>
        <a:graphic>
          <a:graphicData uri="http://schemas.openxmlformats.org/presentationml/2006/ole">
            <p:oleObj spid="_x0000_s98306" name="Dokument" r:id="rId3" imgW="5549696" imgH="3784461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98859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 err="1" smtClean="0">
                <a:solidFill>
                  <a:srgbClr val="000000"/>
                </a:solidFill>
                <a:latin typeface="Apple Casual"/>
                <a:ea typeface="+mj-ea"/>
                <a:cs typeface="Apple Casual"/>
              </a:rPr>
              <a:t>Också</a:t>
            </a:r>
            <a:r>
              <a:rPr lang="en-GB" sz="2400" dirty="0" smtClean="0">
                <a:solidFill>
                  <a:srgbClr val="000000"/>
                </a:solidFill>
                <a:latin typeface="Apple Casual"/>
                <a:ea typeface="+mj-ea"/>
                <a:cs typeface="Apple Casual"/>
              </a:rPr>
              <a:t> den </a:t>
            </a:r>
            <a:r>
              <a:rPr lang="en-GB" sz="2400" dirty="0" err="1" smtClean="0">
                <a:solidFill>
                  <a:srgbClr val="000000"/>
                </a:solidFill>
                <a:latin typeface="Apple Casual"/>
                <a:ea typeface="+mj-ea"/>
                <a:cs typeface="Apple Casual"/>
              </a:rPr>
              <a:t>självrapporterade</a:t>
            </a:r>
            <a:r>
              <a:rPr lang="en-GB" sz="2400" dirty="0" smtClean="0">
                <a:solidFill>
                  <a:srgbClr val="000000"/>
                </a:solidFill>
                <a:latin typeface="Apple Casual"/>
                <a:ea typeface="+mj-ea"/>
                <a:cs typeface="Apple Casual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pple Casual"/>
                <a:ea typeface="+mj-ea"/>
                <a:cs typeface="Apple Casual"/>
              </a:rPr>
              <a:t>ohälsan</a:t>
            </a:r>
            <a:r>
              <a:rPr lang="en-GB" sz="2400" dirty="0" smtClean="0">
                <a:solidFill>
                  <a:srgbClr val="000000"/>
                </a:solidFill>
                <a:latin typeface="Apple Casual"/>
                <a:ea typeface="+mj-ea"/>
                <a:cs typeface="Apple Casual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pple Casual"/>
                <a:ea typeface="+mj-ea"/>
                <a:cs typeface="Apple Casual"/>
              </a:rPr>
              <a:t>visar</a:t>
            </a:r>
            <a:r>
              <a:rPr lang="en-GB" sz="2400" dirty="0" smtClean="0">
                <a:solidFill>
                  <a:srgbClr val="000000"/>
                </a:solidFill>
                <a:latin typeface="Apple Casual"/>
                <a:ea typeface="+mj-ea"/>
                <a:cs typeface="Apple Casual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pple Casual"/>
                <a:ea typeface="+mj-ea"/>
                <a:cs typeface="Apple Casual"/>
              </a:rPr>
              <a:t>stora</a:t>
            </a:r>
            <a:r>
              <a:rPr lang="en-GB" sz="2400" dirty="0" smtClean="0">
                <a:solidFill>
                  <a:srgbClr val="000000"/>
                </a:solidFill>
                <a:latin typeface="Apple Casual"/>
                <a:ea typeface="+mj-ea"/>
                <a:cs typeface="Apple Casual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pple Casual"/>
                <a:ea typeface="+mj-ea"/>
                <a:cs typeface="Apple Casual"/>
              </a:rPr>
              <a:t>skillnader</a:t>
            </a:r>
            <a:r>
              <a:rPr lang="en-GB" sz="2400" dirty="0" smtClean="0">
                <a:solidFill>
                  <a:srgbClr val="000000"/>
                </a:solidFill>
                <a:latin typeface="Apple Casual"/>
                <a:ea typeface="+mj-ea"/>
                <a:cs typeface="Apple Casual"/>
              </a:rPr>
              <a:t> – 4 </a:t>
            </a:r>
            <a:r>
              <a:rPr lang="en-GB" sz="2400" dirty="0" err="1" smtClean="0">
                <a:solidFill>
                  <a:srgbClr val="000000"/>
                </a:solidFill>
                <a:latin typeface="Apple Casual"/>
                <a:ea typeface="+mj-ea"/>
                <a:cs typeface="Apple Casual"/>
              </a:rPr>
              <a:t>ggr</a:t>
            </a:r>
            <a:r>
              <a:rPr lang="en-GB" sz="2400" dirty="0" smtClean="0">
                <a:solidFill>
                  <a:srgbClr val="000000"/>
                </a:solidFill>
                <a:latin typeface="Apple Casual"/>
                <a:ea typeface="+mj-ea"/>
                <a:cs typeface="Apple Casual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pple Casual"/>
                <a:ea typeface="+mj-ea"/>
                <a:cs typeface="Apple Casual"/>
              </a:rPr>
              <a:t>vanligare</a:t>
            </a:r>
            <a:r>
              <a:rPr lang="en-GB" sz="2400" dirty="0" smtClean="0">
                <a:solidFill>
                  <a:srgbClr val="000000"/>
                </a:solidFill>
                <a:latin typeface="Apple Casual"/>
                <a:ea typeface="+mj-ea"/>
                <a:cs typeface="Apple Casual"/>
              </a:rPr>
              <a:t> med </a:t>
            </a:r>
            <a:r>
              <a:rPr lang="en-GB" sz="2400" dirty="0" err="1" smtClean="0">
                <a:solidFill>
                  <a:srgbClr val="000000"/>
                </a:solidFill>
                <a:latin typeface="Apple Casual"/>
                <a:ea typeface="+mj-ea"/>
                <a:cs typeface="Apple Casual"/>
              </a:rPr>
              <a:t>dålig</a:t>
            </a:r>
            <a:r>
              <a:rPr lang="en-GB" sz="2400" dirty="0" smtClean="0">
                <a:solidFill>
                  <a:srgbClr val="000000"/>
                </a:solidFill>
                <a:latin typeface="Apple Casual"/>
                <a:ea typeface="+mj-ea"/>
                <a:cs typeface="Apple Casual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pple Casual"/>
                <a:ea typeface="+mj-ea"/>
                <a:cs typeface="Apple Casual"/>
              </a:rPr>
              <a:t>hälsa</a:t>
            </a:r>
            <a:r>
              <a:rPr lang="en-GB" sz="2400" dirty="0" smtClean="0">
                <a:solidFill>
                  <a:srgbClr val="000000"/>
                </a:solidFill>
                <a:latin typeface="Apple Casual"/>
                <a:ea typeface="+mj-ea"/>
                <a:cs typeface="Apple Casual"/>
              </a:rPr>
              <a:t> I </a:t>
            </a:r>
            <a:r>
              <a:rPr lang="en-GB" sz="2400" dirty="0" err="1" smtClean="0">
                <a:solidFill>
                  <a:srgbClr val="000000"/>
                </a:solidFill>
                <a:latin typeface="Apple Casual"/>
                <a:ea typeface="+mj-ea"/>
                <a:cs typeface="Apple Casual"/>
              </a:rPr>
              <a:t>Rinkeby</a:t>
            </a:r>
            <a:r>
              <a:rPr lang="en-GB" sz="2400" dirty="0" smtClean="0">
                <a:solidFill>
                  <a:srgbClr val="000000"/>
                </a:solidFill>
                <a:latin typeface="Apple Casual"/>
                <a:ea typeface="+mj-ea"/>
                <a:cs typeface="Apple Casual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Apple Casual"/>
                <a:ea typeface="+mj-ea"/>
                <a:cs typeface="Apple Casual"/>
              </a:rPr>
              <a:t>jämfört</a:t>
            </a:r>
            <a:r>
              <a:rPr lang="en-GB" sz="2400" dirty="0" smtClean="0">
                <a:solidFill>
                  <a:srgbClr val="000000"/>
                </a:solidFill>
                <a:latin typeface="Apple Casual"/>
                <a:ea typeface="+mj-ea"/>
                <a:cs typeface="Apple Casual"/>
              </a:rPr>
              <a:t> med </a:t>
            </a:r>
            <a:r>
              <a:rPr lang="en-GB" sz="2400" dirty="0" err="1" smtClean="0">
                <a:solidFill>
                  <a:srgbClr val="000000"/>
                </a:solidFill>
                <a:latin typeface="Apple Casual"/>
                <a:ea typeface="+mj-ea"/>
                <a:cs typeface="Apple Casual"/>
              </a:rPr>
              <a:t>Danderyd</a:t>
            </a:r>
            <a:endParaRPr lang="en-GB" sz="2400" dirty="0">
              <a:solidFill>
                <a:srgbClr val="000000"/>
              </a:solidFill>
              <a:latin typeface="Apple Casual"/>
              <a:ea typeface="+mj-ea"/>
              <a:cs typeface="Apple Casual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457199" y="1619249"/>
          <a:ext cx="7820937" cy="5042629"/>
        </p:xfrm>
        <a:graphic>
          <a:graphicData uri="http://schemas.openxmlformats.org/presentationml/2006/ole">
            <p:oleObj spid="_x0000_s99330" name="Dokument" r:id="rId3" imgW="5613193" imgH="3619367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ält">
  <a:themeElements>
    <a:clrScheme name="Fält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Fält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Fäl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Fält.thmx</Template>
  <TotalTime>400</TotalTime>
  <Words>811</Words>
  <Application>Microsoft Macintosh PowerPoint</Application>
  <PresentationFormat>Bildspel på skärmen (4:3)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Formgivningsmall</vt:lpstr>
      </vt:variant>
      <vt:variant>
        <vt:i4>1</vt:i4>
      </vt:variant>
      <vt:variant>
        <vt:lpstr>Länkar</vt:lpstr>
      </vt:variant>
      <vt:variant>
        <vt:i4>3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Fält</vt:lpstr>
      <vt:lpstr>Macintosh HD:Users:gag:Documents:Va%CC%88lfa%CC%88rdstockholmsla%CC%88n:Va%CC%8Ardval Stockholm o%CC%88kar oja%CC%88mlikheten i ha%CC%88lsa.doc!OLE_LINK1</vt:lpstr>
      <vt:lpstr>Macintosh HD:Users:gag:Documents:Va%CC%88lfa%CC%88rdstockholmsla%CC%88n:Va%CC%8Ardval Stockholm o%CC%88kar oja%CC%88mlikheten i ha%CC%88lsa.doc!OLE_LINK2</vt:lpstr>
      <vt:lpstr>Macintosh HD:Users:gag:Documents:Va%CC%88lfa%CC%88rdstockholmsla%CC%88n:Va%CC%8Ardval Stockholm o%CC%88kar oja%CC%88mlikheten i ha%CC%88lsa.doc!OLE_LINK3</vt:lpstr>
      <vt:lpstr>Den ojämlika hälsan i Stockhom</vt:lpstr>
      <vt:lpstr>Två perspektiv</vt:lpstr>
      <vt:lpstr>Bakgrunden till Vårdval Stockholm</vt:lpstr>
      <vt:lpstr>Vårdval Stockholm</vt:lpstr>
      <vt:lpstr>Hälsan är ojämlik</vt:lpstr>
      <vt:lpstr>Ojämlikheten ökar</vt:lpstr>
      <vt:lpstr>Stockholms län är Sveriges mest ojämlika region, det skiljer 3 ggr i medelinkomst mellan rikaste och fattigaste område</vt:lpstr>
      <vt:lpstr>Ohälsotalen (summan av sjukskrivning och sjukersättning) är högst i de områden som har lägst inkomster</vt:lpstr>
      <vt:lpstr>Också den självrapporterade ohälsan visar stora skillnader – 4 ggr vanligare med dålig hälsa I Rinkeby, jämfört med Danderyd</vt:lpstr>
      <vt:lpstr>Andra mått på ojämlik hälsa</vt:lpstr>
      <vt:lpstr>Hur är vårdcentralerna placerade?</vt:lpstr>
      <vt:lpstr>Betydligt större och mer komplicerade vårdbehov i fattigare områden</vt:lpstr>
      <vt:lpstr>Erfarenheter av vårdval Stockholm</vt:lpstr>
      <vt:lpstr>Uppgörelsen alliansen/mp</vt:lpstr>
      <vt:lpstr>Allmänna effekter av marknad och vinst i vården</vt:lpstr>
      <vt:lpstr>Vårt alternativ</vt:lpstr>
    </vt:vector>
  </TitlesOfParts>
  <Company>Statens folkhälsoinstitut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ojämlika hälsan i Stockhom</dc:title>
  <dc:creator>Anna Fugelstad</dc:creator>
  <cp:lastModifiedBy>Sara  Vilner</cp:lastModifiedBy>
  <cp:revision>5</cp:revision>
  <dcterms:created xsi:type="dcterms:W3CDTF">2012-12-10T21:02:21Z</dcterms:created>
  <dcterms:modified xsi:type="dcterms:W3CDTF">2012-12-10T21:02:49Z</dcterms:modified>
</cp:coreProperties>
</file>